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4DvGQvKEX3mPG03yXoPrkEmv/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2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4" name="Google Shape;20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1" name="Google Shape;14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7" name="Google Shape;14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5" name="Google Shape;18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2" name="Google Shape;19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FEFE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azeta.spm.pt/fichaartigo?id=1523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t-PT" dirty="0"/>
              <a:t>Matemática em rimas</a:t>
            </a:r>
            <a:endParaRPr dirty="0"/>
          </a:p>
        </p:txBody>
      </p:sp>
      <p:sp>
        <p:nvSpPr>
          <p:cNvPr id="55" name="Google Shape;55;p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pt-PT"/>
              <a:t>Recurso de apoio à atividade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t-PT"/>
              <a:t>Proposta de atividade</a:t>
            </a:r>
            <a:endParaRPr/>
          </a:p>
        </p:txBody>
      </p:sp>
      <p:sp>
        <p:nvSpPr>
          <p:cNvPr id="201" name="Google Shape;201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marR="2540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>
                <a:solidFill>
                  <a:schemeClr val="dk1"/>
                </a:solidFill>
              </a:rPr>
              <a:t>Individualmente ou a pares:</a:t>
            </a:r>
            <a:endParaRPr>
              <a:solidFill>
                <a:schemeClr val="dk1"/>
              </a:solidFill>
            </a:endParaRPr>
          </a:p>
          <a:p>
            <a:pPr marL="0" marR="2540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>
                <a:solidFill>
                  <a:schemeClr val="dk1"/>
                </a:solidFill>
              </a:rPr>
              <a:t>A partir da leitura do poema, descoberta dos padrões da sextina de Camões e elaboração de uma sextina utilizando um conjunto de seis palavras-chave.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t-PT"/>
              <a:t>Referências bibliográficas</a:t>
            </a:r>
            <a:endParaRPr/>
          </a:p>
        </p:txBody>
      </p:sp>
      <p:sp>
        <p:nvSpPr>
          <p:cNvPr id="207" name="Google Shape;207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rPr lang="pt-PT">
                <a:solidFill>
                  <a:schemeClr val="dk1"/>
                </a:solidFill>
              </a:rPr>
              <a:t>Hjoth, P. G. (2024). Poesia Permutativa: Matemática da Sextina. Gazeta.spm.pt; Gazeta de Matemática.</a:t>
            </a:r>
            <a:r>
              <a:rPr lang="pt-PT"/>
              <a:t> </a:t>
            </a:r>
            <a:r>
              <a:rPr lang="pt-PT" u="sng">
                <a:solidFill>
                  <a:schemeClr val="hlink"/>
                </a:solidFill>
                <a:hlinkClick r:id="rId3"/>
              </a:rPr>
              <a:t>https://gazeta.spm.pt/fichaartigo?id=1523</a:t>
            </a:r>
            <a:r>
              <a:rPr lang="pt-PT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2"/>
          <p:cNvGrpSpPr/>
          <p:nvPr/>
        </p:nvGrpSpPr>
        <p:grpSpPr>
          <a:xfrm>
            <a:off x="2320142" y="515500"/>
            <a:ext cx="1015725" cy="1339860"/>
            <a:chOff x="2320142" y="515500"/>
            <a:chExt cx="1015725" cy="1339860"/>
          </a:xfrm>
        </p:grpSpPr>
        <p:sp>
          <p:nvSpPr>
            <p:cNvPr id="61" name="Google Shape;61;p2"/>
            <p:cNvSpPr/>
            <p:nvPr/>
          </p:nvSpPr>
          <p:spPr>
            <a:xfrm>
              <a:off x="2524400" y="5155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2497942" y="75008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2802467" y="95541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2551392" y="119661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2320142" y="139421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2544777" y="161416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7" name="Google Shape;67;p2"/>
          <p:cNvGrpSpPr/>
          <p:nvPr/>
        </p:nvGrpSpPr>
        <p:grpSpPr>
          <a:xfrm>
            <a:off x="2153375" y="2031700"/>
            <a:ext cx="1055325" cy="1366650"/>
            <a:chOff x="2153375" y="2031700"/>
            <a:chExt cx="1055325" cy="1366650"/>
          </a:xfrm>
        </p:grpSpPr>
        <p:sp>
          <p:nvSpPr>
            <p:cNvPr id="68" name="Google Shape;68;p2"/>
            <p:cNvSpPr/>
            <p:nvPr/>
          </p:nvSpPr>
          <p:spPr>
            <a:xfrm>
              <a:off x="2624300" y="22729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2153375" y="20317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2662975" y="24992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2675300" y="27147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2512550" y="293472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2461850" y="315715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4" name="Google Shape;74;p2"/>
          <p:cNvGrpSpPr/>
          <p:nvPr/>
        </p:nvGrpSpPr>
        <p:grpSpPr>
          <a:xfrm>
            <a:off x="2082775" y="3574700"/>
            <a:ext cx="1311500" cy="1361200"/>
            <a:chOff x="2082775" y="3574700"/>
            <a:chExt cx="1311500" cy="1361200"/>
          </a:xfrm>
        </p:grpSpPr>
        <p:sp>
          <p:nvSpPr>
            <p:cNvPr id="75" name="Google Shape;75;p2"/>
            <p:cNvSpPr/>
            <p:nvPr/>
          </p:nvSpPr>
          <p:spPr>
            <a:xfrm>
              <a:off x="2371700" y="42553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2082775" y="35747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2414325" y="38159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2860875" y="40141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2516025" y="447465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2122150" y="46947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1" name="Google Shape;81;p2"/>
          <p:cNvGrpSpPr/>
          <p:nvPr/>
        </p:nvGrpSpPr>
        <p:grpSpPr>
          <a:xfrm>
            <a:off x="6697875" y="67725"/>
            <a:ext cx="1193425" cy="1151950"/>
            <a:chOff x="6697875" y="67725"/>
            <a:chExt cx="1193425" cy="1151950"/>
          </a:xfrm>
        </p:grpSpPr>
        <p:sp>
          <p:nvSpPr>
            <p:cNvPr id="82" name="Google Shape;82;p2"/>
            <p:cNvSpPr/>
            <p:nvPr/>
          </p:nvSpPr>
          <p:spPr>
            <a:xfrm>
              <a:off x="6886700" y="7978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7270225" y="6772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6862325" y="25515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357900" y="4355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6697875" y="6229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7088411" y="9784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6476600" y="1339675"/>
            <a:ext cx="1435711" cy="1150475"/>
            <a:chOff x="6476600" y="1339675"/>
            <a:chExt cx="1435711" cy="1150475"/>
          </a:xfrm>
        </p:grpSpPr>
        <p:sp>
          <p:nvSpPr>
            <p:cNvPr id="89" name="Google Shape;89;p2"/>
            <p:cNvSpPr/>
            <p:nvPr/>
          </p:nvSpPr>
          <p:spPr>
            <a:xfrm>
              <a:off x="6476600" y="17002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7027875" y="185535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105250" y="153745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378911" y="13396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6879100" y="20637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6989500" y="224895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" name="Google Shape;95;p2"/>
          <p:cNvGrpSpPr/>
          <p:nvPr/>
        </p:nvGrpSpPr>
        <p:grpSpPr>
          <a:xfrm>
            <a:off x="6282125" y="2591425"/>
            <a:ext cx="1400175" cy="1188375"/>
            <a:chOff x="6282125" y="2591425"/>
            <a:chExt cx="1400175" cy="1188375"/>
          </a:xfrm>
        </p:grpSpPr>
        <p:sp>
          <p:nvSpPr>
            <p:cNvPr id="96" name="Google Shape;96;p2"/>
            <p:cNvSpPr/>
            <p:nvPr/>
          </p:nvSpPr>
          <p:spPr>
            <a:xfrm>
              <a:off x="7085025" y="35386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6929250" y="259142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6815525" y="279285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6282125" y="29732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7148900" y="31396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6839050" y="33411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2" name="Google Shape;102;p2"/>
          <p:cNvSpPr txBox="1"/>
          <p:nvPr/>
        </p:nvSpPr>
        <p:spPr>
          <a:xfrm>
            <a:off x="4790025" y="0"/>
            <a:ext cx="40851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 bem sei que primeiro o extremo passo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 há-de vir a cerrar os tristes olhos,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amor me mostre aqueles por que vivo.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Testemunhas serão a tinta e pena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escreverão de tão molesta vida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menos que passei, e o mais que falo.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Oh! que não sei que escrevo, nem que falo!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se de um pensamento noutro passo,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Vejo tão triste género de vida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Que, se lhe não valerem tanto os olhos,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Não posso imaginar qual seja a pena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traslade esta pena com que vivo.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alma tenho contino um fogo vivo,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Que, se não respirasse no que falo,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Estaria já feita cinza a pena;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Mas, sobre a maior dor que sofro e passo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 temperam as lágrimas dos olhos; 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que, fugindo, não se acaba a vida.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Morrendo estou na vida, e em morte vivo; 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Vejo sem olhos, e sem língua falo; 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juntamente passo glória e pena. 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Luís de Camões, Lírica Completa, edição de Maria de Lurdes Saraiva, INCM, Lisboa, 1980.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306925" y="200"/>
            <a:ext cx="4085100" cy="500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PT" sz="12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SEXTINA</a:t>
            </a:r>
            <a:endParaRPr sz="125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5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Foge-me, pouco a pouco, a curta vida, 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por acaso é verdade que inda vivo; 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Vai-se-me o breve tempo de entre os olhos;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Choro pelo passado; e, enquanto falo,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me passam os dias passo a passo.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Vai-se-me, enfim, a idade e fica a pena.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maneira tão áspera de pena!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Pois nunca uma hora viu tão longa vida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que posso do mal mover-se um passo.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mais me monta ser morto que vivo?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Pera que choro, enfim? Pera que falo,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lograr-me não pude de meus olhos?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Ó fermosos gentis e claros olhos,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Cuja ausência me move a tanta pena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Quanta se não compreende enquanto falo!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Se, no fim de tão longa e curta vida, 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vós me inda inflamasse o raio vivo,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 bem teria tudo quanto passo.</a:t>
            </a:r>
            <a:endParaRPr sz="125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1915825" y="3496100"/>
            <a:ext cx="4340400" cy="1158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3"/>
          <p:cNvSpPr txBox="1">
            <a:spLocks noGrp="1"/>
          </p:cNvSpPr>
          <p:nvPr>
            <p:ph type="title"/>
          </p:nvPr>
        </p:nvSpPr>
        <p:spPr>
          <a:xfrm>
            <a:off x="139950" y="445025"/>
            <a:ext cx="8692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t-PT"/>
              <a:t>O que é uma sextina?</a:t>
            </a:r>
            <a:endParaRPr/>
          </a:p>
        </p:txBody>
      </p:sp>
      <p:sp>
        <p:nvSpPr>
          <p:cNvPr id="110" name="Google Shape;110;p3"/>
          <p:cNvSpPr txBox="1">
            <a:spLocks noGrp="1"/>
          </p:cNvSpPr>
          <p:nvPr>
            <p:ph type="body" idx="1"/>
          </p:nvPr>
        </p:nvSpPr>
        <p:spPr>
          <a:xfrm>
            <a:off x="139950" y="1152475"/>
            <a:ext cx="8895300" cy="23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t-PT">
                <a:solidFill>
                  <a:schemeClr val="dk1"/>
                </a:solidFill>
              </a:rPr>
              <a:t>A sextina é um poema com seis estrofes de seis versos cada (sextilha), e um terceto final (estrofe de três versos).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t-PT">
                <a:solidFill>
                  <a:schemeClr val="dk1"/>
                </a:solidFill>
              </a:rPr>
              <a:t>Em cada estrofe, as seis palavras finais de cada verso (palavras-chave) ocorrem em versos com posições diferentes (permutações).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800"/>
              <a:buChar char="●"/>
            </a:pPr>
            <a:r>
              <a:rPr lang="pt-PT">
                <a:solidFill>
                  <a:schemeClr val="dk1"/>
                </a:solidFill>
              </a:rPr>
              <a:t>No terceto final, essas palavras-chave aparecem pela ordem da primeira estrofe.</a:t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111" name="Google Shape;111;p3"/>
          <p:cNvGrpSpPr/>
          <p:nvPr/>
        </p:nvGrpSpPr>
        <p:grpSpPr>
          <a:xfrm>
            <a:off x="2979550" y="3649050"/>
            <a:ext cx="3130275" cy="794950"/>
            <a:chOff x="3001200" y="3973875"/>
            <a:chExt cx="3130275" cy="794950"/>
          </a:xfrm>
        </p:grpSpPr>
        <p:sp>
          <p:nvSpPr>
            <p:cNvPr id="112" name="Google Shape;112;p3"/>
            <p:cNvSpPr/>
            <p:nvPr/>
          </p:nvSpPr>
          <p:spPr>
            <a:xfrm>
              <a:off x="3897850" y="39738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5598075" y="39738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3001200" y="42553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4809650" y="423365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3425075" y="450512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4713975" y="452762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8" name="Google Shape;118;p3"/>
          <p:cNvSpPr txBox="1"/>
          <p:nvPr/>
        </p:nvSpPr>
        <p:spPr>
          <a:xfrm>
            <a:off x="2015500" y="3545575"/>
            <a:ext cx="4240800" cy="10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Morrendo estou na vida, e em morte vivo;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Vejo sem olhos, e sem língua falo;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juntamente passo glória e pena.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oogle Shape;123;p4"/>
          <p:cNvGrpSpPr/>
          <p:nvPr/>
        </p:nvGrpSpPr>
        <p:grpSpPr>
          <a:xfrm>
            <a:off x="5476750" y="3905925"/>
            <a:ext cx="2247125" cy="556175"/>
            <a:chOff x="5476750" y="3905925"/>
            <a:chExt cx="2247125" cy="556175"/>
          </a:xfrm>
        </p:grpSpPr>
        <p:sp>
          <p:nvSpPr>
            <p:cNvPr id="124" name="Google Shape;124;p4"/>
            <p:cNvSpPr/>
            <p:nvPr/>
          </p:nvSpPr>
          <p:spPr>
            <a:xfrm>
              <a:off x="6140600" y="3906875"/>
              <a:ext cx="346800" cy="1797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7277775" y="3905925"/>
              <a:ext cx="446100" cy="1797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5476750" y="4074475"/>
              <a:ext cx="446100" cy="1797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6735025" y="4081575"/>
              <a:ext cx="446100" cy="1797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5733125" y="4282400"/>
              <a:ext cx="446100" cy="1797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6668500" y="4273350"/>
              <a:ext cx="446100" cy="1797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0" name="Google Shape;130;p4"/>
          <p:cNvGrpSpPr/>
          <p:nvPr/>
        </p:nvGrpSpPr>
        <p:grpSpPr>
          <a:xfrm>
            <a:off x="2320142" y="515500"/>
            <a:ext cx="1015725" cy="1339860"/>
            <a:chOff x="2320142" y="515500"/>
            <a:chExt cx="1015725" cy="1339860"/>
          </a:xfrm>
        </p:grpSpPr>
        <p:sp>
          <p:nvSpPr>
            <p:cNvPr id="131" name="Google Shape;131;p4"/>
            <p:cNvSpPr/>
            <p:nvPr/>
          </p:nvSpPr>
          <p:spPr>
            <a:xfrm>
              <a:off x="2524400" y="5155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2497942" y="75008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2802467" y="95541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2551392" y="119661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2320142" y="139421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2544777" y="161416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4"/>
          <p:cNvSpPr txBox="1"/>
          <p:nvPr/>
        </p:nvSpPr>
        <p:spPr>
          <a:xfrm>
            <a:off x="306925" y="200"/>
            <a:ext cx="4085100" cy="500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PT" sz="12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SEXTINA</a:t>
            </a:r>
            <a:endParaRPr sz="125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endParaRPr sz="125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Foge-me, pouco a pouco, a curta vida, 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por acaso é verdade que inda vivo; 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Vai-se-me o breve tempo de entre os olhos;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Choro pelo passado; e, enquanto falo,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me passam os dias passo a passo.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Vai-se-me, enfim, a idade e fica a pena.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maneira tão áspera de pena!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Pois nunca uma hora viu tão longa vida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que posso do mal mover-se um passo.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mais me monta ser morto que vivo?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Pera que choro, enfim? Pera que falo,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lograr-me não pude de meus olhos?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Ó fermosos gentis e claros olhos,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Cuja ausência me move a tanta pena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Quanta se não compreende enquanto falo!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Se, no fim de tão longa e curta vida, 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vós me inda inflamasse o raio vivo,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 bem teria tudo quanto passo.</a:t>
            </a:r>
            <a:endParaRPr sz="125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4"/>
          <p:cNvSpPr txBox="1"/>
          <p:nvPr/>
        </p:nvSpPr>
        <p:spPr>
          <a:xfrm>
            <a:off x="4790025" y="0"/>
            <a:ext cx="40851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 bem sei que primeiro o extremo passo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 há-de vir a cerrar os tristes olhos,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amor me mostre aqueles por que vivo.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Testemunhas serão a tinta e pena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escreverão de tão molesta vida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menos que passei, e o mais que falo.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Oh! que não sei que escrevo, nem que falo!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se de um pensamento noutro passo,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Vejo tão triste género de vida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Que, se lhe não valerem tanto os olhos,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Não posso imaginar qual seja a pena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traslade esta pena com que vivo.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alma tenho contino um fogo vivo,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Que, se não respirasse no que falo,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Estaria já feita cinza a pena;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Mas, sobre a maior dor que sofro e passo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 temperam as lágrimas dos olhos; 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 que, fugindo, não se acaba a vida.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Morrendo estou na vida, e em morte vivo; 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Vejo sem olhos, e sem língua falo; 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juntamente passo glória e pena. 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Luís de Camões, Lírica Completa, edição de Maria de Lurdes Saraiva, INCM, Lisboa, 1980.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"/>
          <p:cNvSpPr txBox="1">
            <a:spLocks noGrp="1"/>
          </p:cNvSpPr>
          <p:nvPr>
            <p:ph type="title"/>
          </p:nvPr>
        </p:nvSpPr>
        <p:spPr>
          <a:xfrm>
            <a:off x="330300" y="494950"/>
            <a:ext cx="8265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t-PT"/>
              <a:t>Permutações</a:t>
            </a:r>
            <a:endParaRPr/>
          </a:p>
        </p:txBody>
      </p:sp>
      <p:sp>
        <p:nvSpPr>
          <p:cNvPr id="144" name="Google Shape;144;p5"/>
          <p:cNvSpPr txBox="1">
            <a:spLocks noGrp="1"/>
          </p:cNvSpPr>
          <p:nvPr>
            <p:ph type="body" idx="1"/>
          </p:nvPr>
        </p:nvSpPr>
        <p:spPr>
          <a:xfrm>
            <a:off x="330300" y="1180400"/>
            <a:ext cx="8265000" cy="24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1439999" lvl="0" indent="-143999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rPr lang="pt-PT" b="1">
                <a:solidFill>
                  <a:schemeClr val="dk1"/>
                </a:solidFill>
              </a:rPr>
              <a:t>Permutação</a:t>
            </a:r>
            <a:r>
              <a:rPr lang="pt-PT">
                <a:solidFill>
                  <a:schemeClr val="dk1"/>
                </a:solidFill>
              </a:rPr>
              <a:t>: é a maneira de organizar um mesmo conjunto de objetos em diferentes ordens.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ct val="108108"/>
              <a:buNone/>
            </a:pPr>
            <a:r>
              <a:rPr lang="pt-PT">
                <a:solidFill>
                  <a:schemeClr val="dk1"/>
                </a:solidFill>
              </a:rPr>
              <a:t>Na sextina as palavras-chave "dançam" mudam de posição em cada estrofe, formando diferentes permutações.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ct val="108108"/>
              <a:buNone/>
            </a:pPr>
            <a:r>
              <a:rPr lang="pt-PT">
                <a:solidFill>
                  <a:schemeClr val="dk1"/>
                </a:solidFill>
              </a:rPr>
              <a:t>Pense nas palavras-chave como seis dançarinas num salão. Em cada estrofe, as dançarinas mudam para uma posição diferente a partir da estrofe anterior, mantendo um padrão.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oogle Shape;149;p6"/>
          <p:cNvGrpSpPr/>
          <p:nvPr/>
        </p:nvGrpSpPr>
        <p:grpSpPr>
          <a:xfrm>
            <a:off x="6572811" y="510078"/>
            <a:ext cx="1055325" cy="1366650"/>
            <a:chOff x="2153375" y="2031700"/>
            <a:chExt cx="1055325" cy="1366650"/>
          </a:xfrm>
        </p:grpSpPr>
        <p:sp>
          <p:nvSpPr>
            <p:cNvPr id="150" name="Google Shape;150;p6"/>
            <p:cNvSpPr/>
            <p:nvPr/>
          </p:nvSpPr>
          <p:spPr>
            <a:xfrm>
              <a:off x="2624300" y="22729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6"/>
            <p:cNvSpPr/>
            <p:nvPr/>
          </p:nvSpPr>
          <p:spPr>
            <a:xfrm>
              <a:off x="2153375" y="20317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6"/>
            <p:cNvSpPr/>
            <p:nvPr/>
          </p:nvSpPr>
          <p:spPr>
            <a:xfrm>
              <a:off x="2662975" y="24992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6"/>
            <p:cNvSpPr/>
            <p:nvPr/>
          </p:nvSpPr>
          <p:spPr>
            <a:xfrm>
              <a:off x="2675300" y="27147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6"/>
            <p:cNvSpPr/>
            <p:nvPr/>
          </p:nvSpPr>
          <p:spPr>
            <a:xfrm>
              <a:off x="2512550" y="293472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6"/>
            <p:cNvSpPr/>
            <p:nvPr/>
          </p:nvSpPr>
          <p:spPr>
            <a:xfrm>
              <a:off x="2461850" y="315715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6" name="Google Shape;156;p6"/>
          <p:cNvGrpSpPr/>
          <p:nvPr/>
        </p:nvGrpSpPr>
        <p:grpSpPr>
          <a:xfrm>
            <a:off x="2303175" y="535962"/>
            <a:ext cx="1015725" cy="1339860"/>
            <a:chOff x="2320142" y="515500"/>
            <a:chExt cx="1015725" cy="1339860"/>
          </a:xfrm>
        </p:grpSpPr>
        <p:sp>
          <p:nvSpPr>
            <p:cNvPr id="157" name="Google Shape;157;p6"/>
            <p:cNvSpPr/>
            <p:nvPr/>
          </p:nvSpPr>
          <p:spPr>
            <a:xfrm>
              <a:off x="2524400" y="5155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6"/>
            <p:cNvSpPr/>
            <p:nvPr/>
          </p:nvSpPr>
          <p:spPr>
            <a:xfrm>
              <a:off x="2497942" y="75008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6"/>
            <p:cNvSpPr/>
            <p:nvPr/>
          </p:nvSpPr>
          <p:spPr>
            <a:xfrm>
              <a:off x="2802467" y="95541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6"/>
            <p:cNvSpPr/>
            <p:nvPr/>
          </p:nvSpPr>
          <p:spPr>
            <a:xfrm>
              <a:off x="2551392" y="119661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6"/>
            <p:cNvSpPr/>
            <p:nvPr/>
          </p:nvSpPr>
          <p:spPr>
            <a:xfrm>
              <a:off x="2320142" y="139421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6"/>
            <p:cNvSpPr/>
            <p:nvPr/>
          </p:nvSpPr>
          <p:spPr>
            <a:xfrm>
              <a:off x="2544777" y="161416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63" name="Google Shape;163;p6"/>
          <p:cNvPicPr preferRelativeResize="0"/>
          <p:nvPr/>
        </p:nvPicPr>
        <p:blipFill rotWithShape="1">
          <a:blip r:embed="rId3">
            <a:alphaModFix/>
          </a:blip>
          <a:srcRect l="22509" t="24342" r="31392" b="6285"/>
          <a:stretch/>
        </p:blipFill>
        <p:spPr>
          <a:xfrm>
            <a:off x="2509400" y="2244875"/>
            <a:ext cx="3021125" cy="2709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747200" y="215025"/>
            <a:ext cx="40851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PT" sz="12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Estrofe 2</a:t>
            </a:r>
            <a:endParaRPr sz="125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maneira tão áspera de pena!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Pois nunca uma hora viu tão longa vida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 que posso do mal mover-se um passo.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mais me monta ser morto que vivo?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Pera que choro, enfim? Pera que falo,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lograr-me não pude de meus olhos?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 txBox="1"/>
          <p:nvPr/>
        </p:nvSpPr>
        <p:spPr>
          <a:xfrm>
            <a:off x="306925" y="239925"/>
            <a:ext cx="4085100" cy="18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PT" sz="12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Estrofe 1</a:t>
            </a:r>
            <a:endParaRPr sz="125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Foge-me, pouco a pouco, a curta vida, 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por acaso é verdade que inda vivo; 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Vai-se-me o breve tempo de entre os olhos;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Choro pelo passado; e, enquanto falo,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me passam os dias passo a passo.</a:t>
            </a:r>
            <a:b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PT" sz="1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Vai-se-me, enfim, a idade e fica a pena.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endParaRPr sz="125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"/>
          <p:cNvSpPr txBox="1"/>
          <p:nvPr/>
        </p:nvSpPr>
        <p:spPr>
          <a:xfrm>
            <a:off x="1195875" y="2120025"/>
            <a:ext cx="1550700" cy="27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Estrofe 1</a:t>
            </a: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 (vida) 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dois (vivo)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três (olhos)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quatro (falo)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cinco (passo)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seis (pena)</a:t>
            </a:r>
            <a:endParaRPr sz="14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"/>
          <p:cNvSpPr txBox="1"/>
          <p:nvPr/>
        </p:nvSpPr>
        <p:spPr>
          <a:xfrm>
            <a:off x="5880050" y="2120025"/>
            <a:ext cx="1550700" cy="27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Estrofe 2</a:t>
            </a: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seis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cinco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dois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quatro 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t-PT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três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t-PT"/>
              <a:t>Combinações: a solução do enigma</a:t>
            </a:r>
            <a:endParaRPr/>
          </a:p>
        </p:txBody>
      </p:sp>
      <p:sp>
        <p:nvSpPr>
          <p:cNvPr id="173" name="Google Shape;173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23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1385749" lvl="0" indent="-1385749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PT">
                <a:solidFill>
                  <a:schemeClr val="dk1"/>
                </a:solidFill>
              </a:rPr>
              <a:t>Combinação: é a escolha de um grupo de objetos de um conjunto maior, sem levar em conta a ordem.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pt-PT">
                <a:solidFill>
                  <a:schemeClr val="dk1"/>
                </a:solidFill>
              </a:rPr>
              <a:t>No terceto final: As palavras-chave combinam-se de forma única, criando um efeito de resolução e conclusão do poema.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74" name="Google Shape;174;p7"/>
          <p:cNvSpPr/>
          <p:nvPr/>
        </p:nvSpPr>
        <p:spPr>
          <a:xfrm>
            <a:off x="1915825" y="3496100"/>
            <a:ext cx="4340400" cy="1158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5" name="Google Shape;175;p7"/>
          <p:cNvGrpSpPr/>
          <p:nvPr/>
        </p:nvGrpSpPr>
        <p:grpSpPr>
          <a:xfrm>
            <a:off x="2979550" y="3649050"/>
            <a:ext cx="3130275" cy="794950"/>
            <a:chOff x="3001200" y="3973875"/>
            <a:chExt cx="3130275" cy="794950"/>
          </a:xfrm>
        </p:grpSpPr>
        <p:sp>
          <p:nvSpPr>
            <p:cNvPr id="176" name="Google Shape;176;p7"/>
            <p:cNvSpPr/>
            <p:nvPr/>
          </p:nvSpPr>
          <p:spPr>
            <a:xfrm>
              <a:off x="3897850" y="39738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7"/>
            <p:cNvSpPr/>
            <p:nvPr/>
          </p:nvSpPr>
          <p:spPr>
            <a:xfrm>
              <a:off x="5598075" y="397387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7"/>
            <p:cNvSpPr/>
            <p:nvPr/>
          </p:nvSpPr>
          <p:spPr>
            <a:xfrm>
              <a:off x="3001200" y="425530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7"/>
            <p:cNvSpPr/>
            <p:nvPr/>
          </p:nvSpPr>
          <p:spPr>
            <a:xfrm>
              <a:off x="4809650" y="4233650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7"/>
            <p:cNvSpPr/>
            <p:nvPr/>
          </p:nvSpPr>
          <p:spPr>
            <a:xfrm>
              <a:off x="3425075" y="450512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7"/>
            <p:cNvSpPr/>
            <p:nvPr/>
          </p:nvSpPr>
          <p:spPr>
            <a:xfrm>
              <a:off x="4713975" y="4527625"/>
              <a:ext cx="533400" cy="2412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2" name="Google Shape;182;p7"/>
          <p:cNvSpPr txBox="1"/>
          <p:nvPr/>
        </p:nvSpPr>
        <p:spPr>
          <a:xfrm>
            <a:off x="2015500" y="3545575"/>
            <a:ext cx="4240800" cy="10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Morrendo estou na vida, e em morte vivo;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Vejo sem olhos, e sem língua falo;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r>
              <a:rPr lang="pt-P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juntamente passo glória e pena.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18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t-PT"/>
              <a:t>Sequências: a ordem escondida</a:t>
            </a:r>
            <a:endParaRPr/>
          </a:p>
        </p:txBody>
      </p:sp>
      <p:sp>
        <p:nvSpPr>
          <p:cNvPr id="188" name="Google Shape;188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21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PT">
                <a:solidFill>
                  <a:schemeClr val="dk1"/>
                </a:solidFill>
              </a:rPr>
              <a:t>Sequência: é uma lista de números ou objetos que seguem uma regra específica.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pt-PT">
                <a:solidFill>
                  <a:schemeClr val="dk1"/>
                </a:solidFill>
              </a:rPr>
              <a:t>Na sextina as palavras-chave podem seguir um padrão ou sequência na sua organização.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pt-PT">
                <a:solidFill>
                  <a:schemeClr val="dk1"/>
                </a:solidFill>
              </a:rPr>
              <a:t>As palavras podem aparecer em ordem alfabética, ou seguir um padrão de repetição.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89" name="Google Shape;189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65000" y="2931451"/>
            <a:ext cx="3513425" cy="195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pt-PT"/>
              <a:t>Matemática e poesia</a:t>
            </a:r>
            <a:endParaRPr/>
          </a:p>
        </p:txBody>
      </p:sp>
      <p:sp>
        <p:nvSpPr>
          <p:cNvPr id="195" name="Google Shape;195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pt-PT">
                <a:solidFill>
                  <a:schemeClr val="dk1"/>
                </a:solidFill>
              </a:rPr>
              <a:t>A poesia e a matemática podem parecer muito diferentes, mas têm muito em comum.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pt-PT">
                <a:solidFill>
                  <a:schemeClr val="dk1"/>
                </a:solidFill>
              </a:rPr>
              <a:t>A sextina é um exemplo de como a matemática pode ser usada para criar beleza e complexidade na poesia.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pt-PT">
                <a:solidFill>
                  <a:schemeClr val="dk1"/>
                </a:solidFill>
              </a:rPr>
              <a:t>Também a simetria e a ordem presentes na matemática são elementos importantes na poesia.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1345</Words>
  <Application>Microsoft Office PowerPoint</Application>
  <PresentationFormat>Apresentação no Ecrã (16:9)</PresentationFormat>
  <Paragraphs>86</Paragraphs>
  <Slides>11</Slides>
  <Notes>11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4" baseType="lpstr">
      <vt:lpstr>Arial</vt:lpstr>
      <vt:lpstr>Calibri</vt:lpstr>
      <vt:lpstr>Simple Light</vt:lpstr>
      <vt:lpstr>Matemática em rimas</vt:lpstr>
      <vt:lpstr>Apresentação do PowerPoint</vt:lpstr>
      <vt:lpstr>O que é uma sextina?</vt:lpstr>
      <vt:lpstr>Apresentação do PowerPoint</vt:lpstr>
      <vt:lpstr>Permutações</vt:lpstr>
      <vt:lpstr>Apresentação do PowerPoint</vt:lpstr>
      <vt:lpstr>Combinações: a solução do enigma</vt:lpstr>
      <vt:lpstr>Sequências: a ordem escondida</vt:lpstr>
      <vt:lpstr>Matemática e poesia</vt:lpstr>
      <vt:lpstr>Proposta de atividade</vt:lpstr>
      <vt:lpstr>Referências bibliográficas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Matemática em rimas</dc:title>
  <dc:creator>MECI | Rede de Bibliotecas Escolares</dc:creator>
  <cp:lastModifiedBy>Maria João Filipe (RBE)</cp:lastModifiedBy>
  <cp:revision>1</cp:revision>
  <dcterms:modified xsi:type="dcterms:W3CDTF">2024-12-05T05:26:06Z</dcterms:modified>
</cp:coreProperties>
</file>